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aven Pro SemiBold"/>
      <p:regular r:id="rId26"/>
      <p:bold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Lato Light"/>
      <p:regular r:id="rId32"/>
      <p:bold r:id="rId33"/>
      <p:italic r:id="rId34"/>
      <p:boldItalic r:id="rId35"/>
    </p:embeddedFont>
    <p:embeddedFont>
      <p:font typeface="Maven Pro Black"/>
      <p:bold r:id="rId36"/>
    </p:embeddedFont>
    <p:embeddedFont>
      <p:font typeface="Maven Pro"/>
      <p:regular r:id="rId37"/>
      <p:bold r:id="rId38"/>
    </p:embeddedFont>
    <p:embeddedFont>
      <p:font typeface="Maven Pro Medium"/>
      <p:regular r:id="rId39"/>
      <p:bold r:id="rId40"/>
    </p:embeddedFont>
    <p:embeddedFont>
      <p:font typeface="Lato Black"/>
      <p:bold r:id="rId41"/>
      <p:boldItalic r:id="rId42"/>
    </p:embeddedFont>
    <p:embeddedFont>
      <p:font typeface="Helvetica Neue"/>
      <p:regular r:id="rId43"/>
      <p:bold r:id="rId44"/>
      <p:italic r:id="rId45"/>
      <p:boldItalic r:id="rId46"/>
    </p:embeddedFont>
    <p:embeddedFont>
      <p:font typeface="Monoton"/>
      <p:regular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avenProMedium-bold.fntdata"/><Relationship Id="rId42" Type="http://schemas.openxmlformats.org/officeDocument/2006/relationships/font" Target="fonts/LatoBlack-boldItalic.fntdata"/><Relationship Id="rId41" Type="http://schemas.openxmlformats.org/officeDocument/2006/relationships/font" Target="fonts/LatoBlack-bold.fntdata"/><Relationship Id="rId44" Type="http://schemas.openxmlformats.org/officeDocument/2006/relationships/font" Target="fonts/HelveticaNeue-bold.fntdata"/><Relationship Id="rId43" Type="http://schemas.openxmlformats.org/officeDocument/2006/relationships/font" Target="fonts/HelveticaNeue-regular.fntdata"/><Relationship Id="rId46" Type="http://schemas.openxmlformats.org/officeDocument/2006/relationships/font" Target="fonts/HelveticaNeue-boldItalic.fntdata"/><Relationship Id="rId45" Type="http://schemas.openxmlformats.org/officeDocument/2006/relationships/font" Target="fonts/HelveticaNeue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Monoton-regular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33" Type="http://schemas.openxmlformats.org/officeDocument/2006/relationships/font" Target="fonts/LatoLight-bold.fntdata"/><Relationship Id="rId32" Type="http://schemas.openxmlformats.org/officeDocument/2006/relationships/font" Target="fonts/LatoLight-regular.fntdata"/><Relationship Id="rId35" Type="http://schemas.openxmlformats.org/officeDocument/2006/relationships/font" Target="fonts/LatoLight-boldItalic.fntdata"/><Relationship Id="rId34" Type="http://schemas.openxmlformats.org/officeDocument/2006/relationships/font" Target="fonts/LatoLight-italic.fntdata"/><Relationship Id="rId37" Type="http://schemas.openxmlformats.org/officeDocument/2006/relationships/font" Target="fonts/MavenPro-regular.fntdata"/><Relationship Id="rId36" Type="http://schemas.openxmlformats.org/officeDocument/2006/relationships/font" Target="fonts/MavenProBlack-bold.fntdata"/><Relationship Id="rId39" Type="http://schemas.openxmlformats.org/officeDocument/2006/relationships/font" Target="fonts/MavenProMedium-regular.fntdata"/><Relationship Id="rId38" Type="http://schemas.openxmlformats.org/officeDocument/2006/relationships/font" Target="fonts/MavenPr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font" Target="fonts/MavenProSemiBold-regular.fntdata"/><Relationship Id="rId25" Type="http://schemas.openxmlformats.org/officeDocument/2006/relationships/slide" Target="slides/slide20.xml"/><Relationship Id="rId28" Type="http://schemas.openxmlformats.org/officeDocument/2006/relationships/font" Target="fonts/Lato-regular.fntdata"/><Relationship Id="rId27" Type="http://schemas.openxmlformats.org/officeDocument/2006/relationships/font" Target="fonts/MavenProSemiBold-bold.fntdata"/><Relationship Id="rId29" Type="http://schemas.openxmlformats.org/officeDocument/2006/relationships/font" Target="fonts/Lato-bold.fntdata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29e8f797b_0_58:notes"/>
          <p:cNvSpPr/>
          <p:nvPr>
            <p:ph idx="2" type="sldImg"/>
          </p:nvPr>
        </p:nvSpPr>
        <p:spPr>
          <a:xfrm>
            <a:off x="381300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129e8f797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29e8f797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129e8f797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Brandon’s notes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 we have a free tool called gen resources, Dan </a:t>
            </a:r>
            <a:r>
              <a:rPr lang="en"/>
              <a:t>where can we find that at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2d5c8032e3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2d5c8032e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2d5c8032e3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2d5c8032e3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 gen resources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While it’s building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Show Argo instance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Show prometheus dashboard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Show values file and explain how they each work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Show slide with cluster stats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Come back and fire off resource generation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Monitor Prometheus and Argo Dashboards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Spend some time showing Prometheus metrics and which ones are important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32dec8303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32dec8303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32dec8303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32dec8303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2dec8303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32dec8303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2d5c8032e3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2d5c8032e3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2d5c8032e3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2d5c8032e3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32dec8303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32dec8303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2d5c8032e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2d5c8032e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129e8f797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129e8f797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d5c8032e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d5c8032e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129e8f797b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129e8f797b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129e8f797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129e8f797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Brandon’s Notes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many people today are currently using Argo CD in production? [ Raise your hands 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Talk about GitOps and demonstrating it with Argo CD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d5c8032e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2d5c8032e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Brandon’s notes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it isn’t always that simple, what happens when you start to add lots and lots of clusters. How many clusters can you add before things start falling over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2d5c8032e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2d5c8032e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Brandon’s notes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And as we know, deployments don’t happen </a:t>
            </a:r>
            <a:r>
              <a:rPr lang="en"/>
              <a:t>without</a:t>
            </a:r>
            <a:r>
              <a:rPr lang="en"/>
              <a:t> source code. What happens when you start adding in tons of repos and developers?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d5c8032e3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2d5c8032e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Brandon’s notes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Is one argo instance enough - at what point does a single instance become the bottleneck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2d5c8032e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2d5c8032e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After the slide details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Brandon - “Poll for the audience of how many apps people are running on a single argo cd instance” – 1000, 5000, 10000, 15000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Dan - “Talks about a customer </a:t>
            </a:r>
            <a:r>
              <a:rPr lang="en"/>
              <a:t>interaction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2e74952214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2e74952214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2" y="1545450"/>
            <a:ext cx="6755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Maven Pro"/>
              <a:buNone/>
              <a:defRPr b="1" sz="5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 sz="2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neutral w/o log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/logo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53" name="Google Shape;5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63" y="4703625"/>
            <a:ext cx="1663715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/o logo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  <a:defRPr sz="1200">
                <a:latin typeface="Lato"/>
                <a:ea typeface="Lato"/>
                <a:cs typeface="Lato"/>
                <a:sym typeface="Lato"/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○"/>
              <a:defRPr sz="1200">
                <a:latin typeface="Lato"/>
                <a:ea typeface="Lato"/>
                <a:cs typeface="Lato"/>
                <a:sym typeface="Lato"/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■"/>
              <a:defRPr sz="12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/logo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/o logo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ONL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o logo - neutral stroke">
  <p:cSld name="TITLE_ONL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o logo ">
  <p:cSld name="TITLE_ONLY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/logo and strokes">
  <p:cSld name="MAIN_POI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83650" y="459125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74" name="Google Shape;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background with 3 strokes ">
  <p:cSld name="MAIN_POIN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311702" y="1545450"/>
            <a:ext cx="6755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Maven Pro"/>
              <a:buNone/>
              <a:defRPr b="1" sz="51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311700" y="3598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600"/>
              <a:buNone/>
              <a:defRPr sz="2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w/strokes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o logo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w/strokes  1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logo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13" y="4657400"/>
            <a:ext cx="1663818" cy="3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o logo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/logo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0" name="Google Shape;90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1" name="Google Shape;91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92" name="Google Shape;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63" y="4703625"/>
            <a:ext cx="1663715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body w/o logo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w/o logo 1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2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o logo - dark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logo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o logo - side swoosh 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de swoosh plain background">
  <p:cSld name="CAPTION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logo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175" y="4662175"/>
            <a:ext cx="1656500" cy="3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o logo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osh Plain Background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ackground w/sweep">
  <p:cSld name="CAPTION_ONLY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o logo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w/logo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123" name="Google Shape;1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50" y="377600"/>
            <a:ext cx="1656500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w/o logo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●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○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Char char="■"/>
              <a:defRPr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 Empty dark green background">
  <p:cSld name="CUSTOM_2">
    <p:bg>
      <p:bgPr>
        <a:solidFill>
          <a:srgbClr val="1C5D6A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/o logo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Empty white background 2">
  <p:cSld name="CUSTOM_3_6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Empty white background">
  <p:cSld name="CUSTOM_3_7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Empty black background">
  <p:cSld name="CUSTOM_3_5">
    <p:bg>
      <p:bgPr>
        <a:solidFill>
          <a:srgbClr val="343434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Empty white background 1">
  <p:cSld name="CUSTOM_3_8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2">
  <p:cSld name="ONE_COLUMN_TEX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135" name="Google Shape;1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13" y="4657400"/>
            <a:ext cx="1663818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py 4" showMasterSp="0">
  <p:cSld name="Blank copy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6"/>
          <p:cNvSpPr txBox="1"/>
          <p:nvPr>
            <p:ph idx="1" type="body"/>
          </p:nvPr>
        </p:nvSpPr>
        <p:spPr>
          <a:xfrm>
            <a:off x="691603" y="1031480"/>
            <a:ext cx="53439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00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700"/>
              <a:buFont typeface="Helvetica Neue"/>
              <a:buChar char="●"/>
              <a:defRPr b="1" sz="2700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138" name="Google Shape;138;p46"/>
          <p:cNvSpPr txBox="1"/>
          <p:nvPr>
            <p:ph idx="2" type="body"/>
          </p:nvPr>
        </p:nvSpPr>
        <p:spPr>
          <a:xfrm>
            <a:off x="691603" y="1549801"/>
            <a:ext cx="3998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Helvetica Neue"/>
              <a:buChar char="●"/>
              <a:defRPr b="1" sz="1400">
                <a:solidFill>
                  <a:srgbClr val="FEFEF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139" name="Google Shape;139;p46"/>
          <p:cNvSpPr txBox="1"/>
          <p:nvPr>
            <p:ph idx="3" type="body"/>
          </p:nvPr>
        </p:nvSpPr>
        <p:spPr>
          <a:xfrm>
            <a:off x="691603" y="2237778"/>
            <a:ext cx="33918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Lato"/>
              <a:buChar char="●"/>
              <a:defRPr sz="1100">
                <a:solidFill>
                  <a:srgbClr val="FEFEFE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140" name="Google Shape;140;p46"/>
          <p:cNvSpPr txBox="1"/>
          <p:nvPr>
            <p:ph idx="4" type="body"/>
          </p:nvPr>
        </p:nvSpPr>
        <p:spPr>
          <a:xfrm>
            <a:off x="691603" y="3503658"/>
            <a:ext cx="34386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Lato Light"/>
              <a:buChar char="●"/>
              <a:defRPr i="1" sz="1100">
                <a:solidFill>
                  <a:srgbClr val="FEFEFE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730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2pPr>
            <a:lvl3pPr indent="-2730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3pPr>
            <a:lvl4pPr indent="-2730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4pPr>
            <a:lvl5pPr indent="-27305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5pPr>
            <a:lvl6pPr indent="-27305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6pPr>
            <a:lvl7pPr indent="-27305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●"/>
              <a:defRPr/>
            </a:lvl7pPr>
            <a:lvl8pPr indent="-27305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○"/>
              <a:defRPr/>
            </a:lvl8pPr>
            <a:lvl9pPr indent="-27305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Char char="■"/>
              <a:defRPr/>
            </a:lvl9pPr>
          </a:lstStyle>
          <a:p/>
        </p:txBody>
      </p:sp>
      <p:sp>
        <p:nvSpPr>
          <p:cNvPr id="141" name="Google Shape;141;p46"/>
          <p:cNvSpPr txBox="1"/>
          <p:nvPr>
            <p:ph idx="12" type="sldNum"/>
          </p:nvPr>
        </p:nvSpPr>
        <p:spPr>
          <a:xfrm>
            <a:off x="8760943" y="4731524"/>
            <a:ext cx="1422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00"/>
              <a:buFont typeface="Lato"/>
              <a:buNone/>
              <a:defRPr>
                <a:solidFill>
                  <a:srgbClr val="FEFEFE"/>
                </a:solidFill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00"/>
              <a:buFont typeface="Lato"/>
              <a:buNone/>
              <a:defRPr>
                <a:solidFill>
                  <a:srgbClr val="FEFEFE"/>
                </a:solidFill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00"/>
              <a:buFont typeface="Lato"/>
              <a:buNone/>
              <a:defRPr>
                <a:solidFill>
                  <a:srgbClr val="FEFEFE"/>
                </a:solidFill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00"/>
              <a:buFont typeface="Lato"/>
              <a:buNone/>
              <a:defRPr>
                <a:solidFill>
                  <a:srgbClr val="FEFEFE"/>
                </a:solidFill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00"/>
              <a:buFont typeface="Lato"/>
              <a:buNone/>
              <a:defRPr>
                <a:solidFill>
                  <a:srgbClr val="FEFEFE"/>
                </a:solidFill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00"/>
              <a:buFont typeface="Lato"/>
              <a:buNone/>
              <a:defRPr>
                <a:solidFill>
                  <a:srgbClr val="FEFEFE"/>
                </a:solidFill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00"/>
              <a:buFont typeface="Lato"/>
              <a:buNone/>
              <a:defRPr>
                <a:solidFill>
                  <a:srgbClr val="FEFEFE"/>
                </a:solidFill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00"/>
              <a:buFont typeface="Lato"/>
              <a:buNone/>
              <a:defRPr>
                <a:solidFill>
                  <a:srgbClr val="FEFEFE"/>
                </a:solidFill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700"/>
              <a:buFont typeface="Lato"/>
              <a:buNone/>
              <a:defRPr>
                <a:solidFill>
                  <a:srgbClr val="FEFEF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42" name="Google Shape;142;p46"/>
          <p:cNvSpPr/>
          <p:nvPr/>
        </p:nvSpPr>
        <p:spPr>
          <a:xfrm>
            <a:off x="8777288" y="4901826"/>
            <a:ext cx="109500" cy="17700"/>
          </a:xfrm>
          <a:prstGeom prst="rect">
            <a:avLst/>
          </a:prstGeom>
          <a:solidFill>
            <a:srgbClr val="D45B45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Lato"/>
              <a:buNone/>
            </a:pPr>
            <a:r>
              <a:t/>
            </a:r>
            <a:endParaRPr b="1" i="0" sz="1200" u="none" cap="none" strike="noStrike">
              <a:solidFill>
                <a:srgbClr val="FEFEFE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oogle Shape;201;p40" id="143" name="Google Shape;14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30" y="4696857"/>
            <a:ext cx="1145058" cy="214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7"/>
          <p:cNvSpPr/>
          <p:nvPr/>
        </p:nvSpPr>
        <p:spPr>
          <a:xfrm>
            <a:off x="1662113" y="461963"/>
            <a:ext cx="1124100" cy="1880400"/>
          </a:xfrm>
          <a:prstGeom prst="rect">
            <a:avLst/>
          </a:prstGeom>
          <a:solidFill>
            <a:srgbClr val="09ADA7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ADA7"/>
              </a:buClr>
              <a:buSzPts val="1200"/>
              <a:buFont typeface="Lato"/>
              <a:buNone/>
            </a:pPr>
            <a:r>
              <a:t/>
            </a:r>
            <a:endParaRPr b="1" i="0" sz="1200" u="none" cap="none" strike="noStrike">
              <a:solidFill>
                <a:srgbClr val="09ADA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47"/>
          <p:cNvSpPr/>
          <p:nvPr/>
        </p:nvSpPr>
        <p:spPr>
          <a:xfrm>
            <a:off x="5291138" y="461963"/>
            <a:ext cx="1124100" cy="1880400"/>
          </a:xfrm>
          <a:prstGeom prst="rect">
            <a:avLst/>
          </a:prstGeom>
          <a:solidFill>
            <a:srgbClr val="E7F6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ADA7"/>
              </a:buClr>
              <a:buSzPts val="1200"/>
              <a:buFont typeface="Lato"/>
              <a:buNone/>
            </a:pPr>
            <a:r>
              <a:t/>
            </a:r>
            <a:endParaRPr b="1" i="0" sz="1200" u="none" cap="none" strike="noStrike">
              <a:solidFill>
                <a:srgbClr val="09ADA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47"/>
          <p:cNvSpPr/>
          <p:nvPr/>
        </p:nvSpPr>
        <p:spPr>
          <a:xfrm>
            <a:off x="4081463" y="2667000"/>
            <a:ext cx="1124100" cy="1880400"/>
          </a:xfrm>
          <a:prstGeom prst="rect">
            <a:avLst/>
          </a:prstGeom>
          <a:solidFill>
            <a:srgbClr val="F7AC4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ADA7"/>
              </a:buClr>
              <a:buSzPts val="1200"/>
              <a:buFont typeface="Lato"/>
              <a:buNone/>
            </a:pPr>
            <a:r>
              <a:t/>
            </a:r>
            <a:endParaRPr b="1" i="0" sz="1200" u="none" cap="none" strike="noStrike">
              <a:solidFill>
                <a:srgbClr val="09ADA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47"/>
          <p:cNvSpPr/>
          <p:nvPr/>
        </p:nvSpPr>
        <p:spPr>
          <a:xfrm>
            <a:off x="452438" y="2667000"/>
            <a:ext cx="1124100" cy="1880400"/>
          </a:xfrm>
          <a:prstGeom prst="rect">
            <a:avLst/>
          </a:prstGeom>
          <a:solidFill>
            <a:srgbClr val="8B91E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91E4"/>
              </a:buClr>
              <a:buSzPts val="1200"/>
              <a:buFont typeface="Lato"/>
              <a:buNone/>
            </a:pPr>
            <a:r>
              <a:t/>
            </a:r>
            <a:endParaRPr b="1" i="0" sz="1200" u="none" cap="none" strike="noStrike">
              <a:solidFill>
                <a:srgbClr val="8B91E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47"/>
          <p:cNvSpPr/>
          <p:nvPr/>
        </p:nvSpPr>
        <p:spPr>
          <a:xfrm>
            <a:off x="1662113" y="2667000"/>
            <a:ext cx="1124100" cy="1880400"/>
          </a:xfrm>
          <a:prstGeom prst="rect">
            <a:avLst/>
          </a:prstGeom>
          <a:solidFill>
            <a:srgbClr val="EF6C3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ADA7"/>
              </a:buClr>
              <a:buSzPts val="1200"/>
              <a:buFont typeface="Lato"/>
              <a:buNone/>
            </a:pPr>
            <a:r>
              <a:t/>
            </a:r>
            <a:endParaRPr b="1" i="0" sz="1200" u="none" cap="none" strike="noStrike">
              <a:solidFill>
                <a:srgbClr val="09ADA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47"/>
          <p:cNvSpPr/>
          <p:nvPr/>
        </p:nvSpPr>
        <p:spPr>
          <a:xfrm>
            <a:off x="2871788" y="461963"/>
            <a:ext cx="1124100" cy="1880400"/>
          </a:xfrm>
          <a:prstGeom prst="rect">
            <a:avLst/>
          </a:prstGeom>
          <a:solidFill>
            <a:srgbClr val="92D8D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ADA7"/>
              </a:buClr>
              <a:buSzPts val="1200"/>
              <a:buFont typeface="Lato"/>
              <a:buNone/>
            </a:pPr>
            <a:r>
              <a:t/>
            </a:r>
            <a:endParaRPr b="1" i="0" sz="1200" u="none" cap="none" strike="noStrike">
              <a:solidFill>
                <a:srgbClr val="09ADA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47"/>
          <p:cNvSpPr/>
          <p:nvPr/>
        </p:nvSpPr>
        <p:spPr>
          <a:xfrm>
            <a:off x="4081463" y="461963"/>
            <a:ext cx="1124100" cy="1880400"/>
          </a:xfrm>
          <a:prstGeom prst="rect">
            <a:avLst/>
          </a:prstGeom>
          <a:solidFill>
            <a:srgbClr val="C1EBE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ADA7"/>
              </a:buClr>
              <a:buSzPts val="1200"/>
              <a:buFont typeface="Lato"/>
              <a:buNone/>
            </a:pPr>
            <a:r>
              <a:t/>
            </a:r>
            <a:endParaRPr b="1" i="0" sz="1200" u="none" cap="none" strike="noStrike">
              <a:solidFill>
                <a:srgbClr val="09ADA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47"/>
          <p:cNvSpPr/>
          <p:nvPr/>
        </p:nvSpPr>
        <p:spPr>
          <a:xfrm>
            <a:off x="2871788" y="2667000"/>
            <a:ext cx="1124100" cy="1880400"/>
          </a:xfrm>
          <a:prstGeom prst="rect">
            <a:avLst/>
          </a:prstGeom>
          <a:solidFill>
            <a:srgbClr val="E5503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ADA7"/>
              </a:buClr>
              <a:buSzPts val="1200"/>
              <a:buFont typeface="Lato"/>
              <a:buNone/>
            </a:pPr>
            <a:r>
              <a:t/>
            </a:r>
            <a:endParaRPr b="1" i="0" sz="1200" u="none" cap="none" strike="noStrike">
              <a:solidFill>
                <a:srgbClr val="09ADA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47"/>
          <p:cNvSpPr/>
          <p:nvPr/>
        </p:nvSpPr>
        <p:spPr>
          <a:xfrm>
            <a:off x="452438" y="461963"/>
            <a:ext cx="1124100" cy="1880400"/>
          </a:xfrm>
          <a:prstGeom prst="rect">
            <a:avLst/>
          </a:prstGeom>
          <a:solidFill>
            <a:srgbClr val="0A617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9ADA7"/>
              </a:buClr>
              <a:buSzPts val="1200"/>
              <a:buFont typeface="Lato"/>
              <a:buNone/>
            </a:pPr>
            <a:r>
              <a:t/>
            </a:r>
            <a:endParaRPr b="1" i="0" sz="1200" u="none" cap="none" strike="noStrike">
              <a:solidFill>
                <a:srgbClr val="09ADA7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4" name="Google Shape;154;p47"/>
          <p:cNvGrpSpPr/>
          <p:nvPr/>
        </p:nvGrpSpPr>
        <p:grpSpPr>
          <a:xfrm>
            <a:off x="6746784" y="461747"/>
            <a:ext cx="1937850" cy="4103968"/>
            <a:chOff x="0" y="0"/>
            <a:chExt cx="5167599" cy="10943914"/>
          </a:xfrm>
        </p:grpSpPr>
        <p:sp>
          <p:nvSpPr>
            <p:cNvPr id="155" name="Google Shape;155;p47"/>
            <p:cNvSpPr/>
            <p:nvPr/>
          </p:nvSpPr>
          <p:spPr>
            <a:xfrm>
              <a:off x="2999" y="7883059"/>
              <a:ext cx="5163600" cy="1529700"/>
            </a:xfrm>
            <a:prstGeom prst="rect">
              <a:avLst/>
            </a:prstGeom>
            <a:solidFill>
              <a:srgbClr val="E6EAED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Lato"/>
                <a:buNone/>
              </a:pPr>
              <a:r>
                <a:t/>
              </a:r>
              <a:endParaRPr b="1" i="0" sz="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6" name="Google Shape;156;p47"/>
            <p:cNvSpPr/>
            <p:nvPr/>
          </p:nvSpPr>
          <p:spPr>
            <a:xfrm>
              <a:off x="2999" y="9414214"/>
              <a:ext cx="5163600" cy="1529700"/>
            </a:xfrm>
            <a:prstGeom prst="rect">
              <a:avLst/>
            </a:prstGeom>
            <a:solidFill>
              <a:srgbClr val="FEFEFE"/>
            </a:solidFill>
            <a:ln cap="flat" cmpd="sng" w="9525">
              <a:solidFill>
                <a:srgbClr val="E6EA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Lato"/>
                <a:buNone/>
              </a:pPr>
              <a:r>
                <a:t/>
              </a:r>
              <a:endParaRPr b="1" i="0" sz="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7" name="Google Shape;157;p47"/>
            <p:cNvSpPr/>
            <p:nvPr/>
          </p:nvSpPr>
          <p:spPr>
            <a:xfrm>
              <a:off x="3999" y="4821938"/>
              <a:ext cx="5163600" cy="1529700"/>
            </a:xfrm>
            <a:prstGeom prst="rect">
              <a:avLst/>
            </a:prstGeom>
            <a:solidFill>
              <a:srgbClr val="9DA7B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Lato"/>
                <a:buNone/>
              </a:pPr>
              <a:r>
                <a:t/>
              </a:r>
              <a:endParaRPr b="1" i="0" sz="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8" name="Google Shape;158;p47"/>
            <p:cNvSpPr/>
            <p:nvPr/>
          </p:nvSpPr>
          <p:spPr>
            <a:xfrm>
              <a:off x="0" y="3291950"/>
              <a:ext cx="5163600" cy="1529700"/>
            </a:xfrm>
            <a:prstGeom prst="rect">
              <a:avLst/>
            </a:prstGeom>
            <a:solidFill>
              <a:srgbClr val="3B5065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Lato"/>
                <a:buNone/>
              </a:pPr>
              <a:r>
                <a:t/>
              </a:r>
              <a:endParaRPr b="1" i="0" sz="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59" name="Google Shape;159;p47"/>
            <p:cNvSpPr/>
            <p:nvPr/>
          </p:nvSpPr>
          <p:spPr>
            <a:xfrm>
              <a:off x="0" y="0"/>
              <a:ext cx="5163600" cy="3291300"/>
            </a:xfrm>
            <a:prstGeom prst="rect">
              <a:avLst/>
            </a:prstGeom>
            <a:solidFill>
              <a:srgbClr val="002037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Lato"/>
                <a:buNone/>
              </a:pPr>
              <a:r>
                <a:t/>
              </a:r>
              <a:endParaRPr b="1" i="0" sz="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60" name="Google Shape;160;p47"/>
            <p:cNvSpPr/>
            <p:nvPr/>
          </p:nvSpPr>
          <p:spPr>
            <a:xfrm>
              <a:off x="2995" y="6351921"/>
              <a:ext cx="5163600" cy="1529700"/>
            </a:xfrm>
            <a:prstGeom prst="rect">
              <a:avLst/>
            </a:prstGeom>
            <a:solidFill>
              <a:srgbClr val="D2DADE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Lato"/>
                <a:buNone/>
              </a:pPr>
              <a:r>
                <a:t/>
              </a:r>
              <a:endParaRPr b="1" i="0" sz="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61" name="Google Shape;161;p47"/>
          <p:cNvSpPr txBox="1"/>
          <p:nvPr>
            <p:ph idx="12" type="sldNum"/>
          </p:nvPr>
        </p:nvSpPr>
        <p:spPr>
          <a:xfrm>
            <a:off x="4498505" y="4902974"/>
            <a:ext cx="142200" cy="1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Lato"/>
              <a:buNone/>
              <a:defRPr sz="700">
                <a:solidFill>
                  <a:srgbClr val="000000"/>
                </a:solidFill>
              </a:defRPr>
            </a:lvl1pPr>
            <a:lvl2pPr indent="0" lvl="1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Lato"/>
              <a:buNone/>
              <a:defRPr sz="700">
                <a:solidFill>
                  <a:srgbClr val="000000"/>
                </a:solidFill>
              </a:defRPr>
            </a:lvl2pPr>
            <a:lvl3pPr indent="0" lvl="2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Lato"/>
              <a:buNone/>
              <a:defRPr sz="700">
                <a:solidFill>
                  <a:srgbClr val="000000"/>
                </a:solidFill>
              </a:defRPr>
            </a:lvl3pPr>
            <a:lvl4pPr indent="0" lvl="3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Lato"/>
              <a:buNone/>
              <a:defRPr sz="700">
                <a:solidFill>
                  <a:srgbClr val="000000"/>
                </a:solidFill>
              </a:defRPr>
            </a:lvl4pPr>
            <a:lvl5pPr indent="0" lvl="4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Lato"/>
              <a:buNone/>
              <a:defRPr sz="700">
                <a:solidFill>
                  <a:srgbClr val="000000"/>
                </a:solidFill>
              </a:defRPr>
            </a:lvl5pPr>
            <a:lvl6pPr indent="0" lvl="5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Lato"/>
              <a:buNone/>
              <a:defRPr sz="700">
                <a:solidFill>
                  <a:srgbClr val="000000"/>
                </a:solidFill>
              </a:defRPr>
            </a:lvl6pPr>
            <a:lvl7pPr indent="0" lvl="6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Lato"/>
              <a:buNone/>
              <a:defRPr sz="700">
                <a:solidFill>
                  <a:srgbClr val="000000"/>
                </a:solidFill>
              </a:defRPr>
            </a:lvl7pPr>
            <a:lvl8pPr indent="0" lvl="7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Lato"/>
              <a:buNone/>
              <a:defRPr sz="700">
                <a:solidFill>
                  <a:srgbClr val="000000"/>
                </a:solidFill>
              </a:defRPr>
            </a:lvl8pPr>
            <a:lvl9pPr indent="0" lvl="8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Lato"/>
              <a:buNone/>
              <a:defRPr sz="700">
                <a:solidFill>
                  <a:srgbClr val="000000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- Empty white background 3">
  <p:cSld name="CUSTOM_3_9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3">
  <p:cSld name="ONE_COLUMN_TEX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166" name="Google Shape;16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13" y="4657400"/>
            <a:ext cx="1663818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4">
  <p:cSld name="ONE_COLUMN_TEX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9" name="Google Shape;169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170" name="Google Shape;1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13" y="4657400"/>
            <a:ext cx="1663818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/ log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 SemiBold"/>
              <a:buNone/>
              <a:defRPr b="0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1" name="Google Shape;2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88" y="377600"/>
            <a:ext cx="1663818" cy="3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6"/>
          <p:cNvSpPr txBox="1"/>
          <p:nvPr>
            <p:ph idx="2" type="title"/>
          </p:nvPr>
        </p:nvSpPr>
        <p:spPr>
          <a:xfrm>
            <a:off x="311700" y="30500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ven Pro SemiBold"/>
              <a:buNone/>
              <a:defRPr b="0" sz="2400">
                <a:solidFill>
                  <a:schemeClr val="lt2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" showMasterSp="0">
  <p:cSld name="TITLE_AND_BODY_2">
    <p:bg>
      <p:bgPr>
        <a:solidFill>
          <a:srgbClr val="1C5D6A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1"/>
          <p:cNvSpPr txBox="1"/>
          <p:nvPr>
            <p:ph idx="12" type="sldNum"/>
          </p:nvPr>
        </p:nvSpPr>
        <p:spPr>
          <a:xfrm>
            <a:off x="8472458" y="4869927"/>
            <a:ext cx="30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68550" spcFirstLastPara="1" rIns="68550" wrap="square" tIns="68550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3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7" name="Google Shape;177;p5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78" name="Google Shape;178;p5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4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1" name="Google Shape;181;p5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82" name="Google Shape;182;p5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/o logo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ven Pro SemiBold"/>
              <a:buNone/>
              <a:defRPr b="0" sz="3600">
                <a:solidFill>
                  <a:schemeClr val="lt1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7"/>
          <p:cNvSpPr txBox="1"/>
          <p:nvPr>
            <p:ph idx="2" type="title"/>
          </p:nvPr>
        </p:nvSpPr>
        <p:spPr>
          <a:xfrm>
            <a:off x="311700" y="30500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aven Pro SemiBold"/>
              <a:buNone/>
              <a:defRPr b="0" sz="2400">
                <a:solidFill>
                  <a:schemeClr val="lt2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/>
        </p:nvSpPr>
        <p:spPr>
          <a:xfrm>
            <a:off x="812925" y="1945800"/>
            <a:ext cx="5751000" cy="6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Messaging</a:t>
            </a:r>
            <a:endParaRPr sz="3600">
              <a:solidFill>
                <a:srgbClr val="FFFFFF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8" name="Google Shape;28;p8"/>
          <p:cNvSpPr txBox="1"/>
          <p:nvPr/>
        </p:nvSpPr>
        <p:spPr>
          <a:xfrm>
            <a:off x="923275" y="1523000"/>
            <a:ext cx="3240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0FCFD"/>
                </a:solidFill>
                <a:latin typeface="Lato Black"/>
                <a:ea typeface="Lato Black"/>
                <a:cs typeface="Lato Black"/>
                <a:sym typeface="Lato Black"/>
              </a:rPr>
              <a:t>01</a:t>
            </a:r>
            <a:endParaRPr sz="900">
              <a:solidFill>
                <a:srgbClr val="D0FCFD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9" name="Google Shape;29;p8"/>
          <p:cNvCxnSpPr/>
          <p:nvPr/>
        </p:nvCxnSpPr>
        <p:spPr>
          <a:xfrm>
            <a:off x="953275" y="1923425"/>
            <a:ext cx="264000" cy="0"/>
          </a:xfrm>
          <a:prstGeom prst="straightConnector1">
            <a:avLst/>
          </a:prstGeom>
          <a:noFill/>
          <a:ln cap="flat" cmpd="sng" w="19050">
            <a:solidFill>
              <a:srgbClr val="EC622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1">
  <p:cSld name="CUSTOM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248725" y="1794350"/>
            <a:ext cx="8265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idx="2" type="subTitle"/>
          </p:nvPr>
        </p:nvSpPr>
        <p:spPr>
          <a:xfrm>
            <a:off x="4248725" y="2346775"/>
            <a:ext cx="8265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3" type="subTitle"/>
          </p:nvPr>
        </p:nvSpPr>
        <p:spPr>
          <a:xfrm>
            <a:off x="4248725" y="2899200"/>
            <a:ext cx="8265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4" type="subTitle"/>
          </p:nvPr>
        </p:nvSpPr>
        <p:spPr>
          <a:xfrm>
            <a:off x="4248725" y="3451625"/>
            <a:ext cx="8265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800"/>
              <a:buNone/>
              <a:defRPr sz="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6" name="Google Shape;36;p9"/>
          <p:cNvSpPr txBox="1"/>
          <p:nvPr>
            <p:ph idx="5" type="subTitle"/>
          </p:nvPr>
        </p:nvSpPr>
        <p:spPr>
          <a:xfrm>
            <a:off x="5428700" y="1228450"/>
            <a:ext cx="2996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9"/>
          <p:cNvSpPr txBox="1"/>
          <p:nvPr>
            <p:ph idx="6" type="subTitle"/>
          </p:nvPr>
        </p:nvSpPr>
        <p:spPr>
          <a:xfrm>
            <a:off x="5428700" y="1738100"/>
            <a:ext cx="2996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7" type="subTitle"/>
          </p:nvPr>
        </p:nvSpPr>
        <p:spPr>
          <a:xfrm>
            <a:off x="5428700" y="2313767"/>
            <a:ext cx="2996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8" type="subTitle"/>
          </p:nvPr>
        </p:nvSpPr>
        <p:spPr>
          <a:xfrm>
            <a:off x="5428700" y="2889433"/>
            <a:ext cx="2996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9" type="subTitle"/>
          </p:nvPr>
        </p:nvSpPr>
        <p:spPr>
          <a:xfrm>
            <a:off x="5428700" y="3465100"/>
            <a:ext cx="29967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Font typeface="Lato"/>
              <a:buNone/>
              <a:defRPr sz="15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603775" y="1603450"/>
            <a:ext cx="3072000" cy="24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aven Pro SemiBold"/>
              <a:buNone/>
              <a:defRPr b="0" sz="3600">
                <a:solidFill>
                  <a:schemeClr val="accent4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ven Pro Medium"/>
                <a:ea typeface="Maven Pro Medium"/>
                <a:cs typeface="Maven Pro Medium"/>
                <a:sym typeface="Maven Pr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ven Pro Medium"/>
                <a:ea typeface="Maven Pro Medium"/>
                <a:cs typeface="Maven Pro Medium"/>
                <a:sym typeface="Maven Pr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ven Pro Medium"/>
                <a:ea typeface="Maven Pro Medium"/>
                <a:cs typeface="Maven Pro Medium"/>
                <a:sym typeface="Maven Pr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aven Pro Medium"/>
                <a:ea typeface="Maven Pro Medium"/>
                <a:cs typeface="Maven Pro Medium"/>
                <a:sym typeface="Maven Pro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w/logo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45" name="Google Shape;4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463" y="4703625"/>
            <a:ext cx="1663715" cy="3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ven Pro"/>
              <a:buNone/>
              <a:defRPr b="1" sz="2800">
                <a:solidFill>
                  <a:schemeClr val="dk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ven Pro Medium"/>
              <a:buChar char="●"/>
              <a:defRPr sz="1800"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○"/>
              <a:defRPr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■"/>
              <a:defRPr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●"/>
              <a:defRPr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○"/>
              <a:defRPr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■"/>
              <a:defRPr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●"/>
              <a:defRPr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○"/>
              <a:defRPr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ven Pro Medium"/>
              <a:buChar char="■"/>
              <a:defRPr>
                <a:solidFill>
                  <a:schemeClr val="dk1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8MlWT7Ckgx6xsgYWUU-VKHXijOrbbvoY/view" TargetMode="External"/><Relationship Id="rId4" Type="http://schemas.openxmlformats.org/officeDocument/2006/relationships/image" Target="../media/image36.jpg"/><Relationship Id="rId5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Relationship Id="rId4" Type="http://schemas.openxmlformats.org/officeDocument/2006/relationships/image" Target="../media/image65.png"/><Relationship Id="rId9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1.png"/><Relationship Id="rId7" Type="http://schemas.openxmlformats.org/officeDocument/2006/relationships/image" Target="../media/image49.png"/><Relationship Id="rId8" Type="http://schemas.openxmlformats.org/officeDocument/2006/relationships/image" Target="../media/image68.png"/><Relationship Id="rId11" Type="http://schemas.openxmlformats.org/officeDocument/2006/relationships/image" Target="../media/image50.png"/><Relationship Id="rId10" Type="http://schemas.openxmlformats.org/officeDocument/2006/relationships/image" Target="../media/image57.png"/><Relationship Id="rId12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image" Target="../media/image21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8.png"/><Relationship Id="rId7" Type="http://schemas.openxmlformats.org/officeDocument/2006/relationships/image" Target="../media/image48.png"/><Relationship Id="rId8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55"/>
          <p:cNvSpPr txBox="1"/>
          <p:nvPr>
            <p:ph type="ctrTitle"/>
          </p:nvPr>
        </p:nvSpPr>
        <p:spPr>
          <a:xfrm>
            <a:off x="311700" y="1544063"/>
            <a:ext cx="61362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50">
                <a:solidFill>
                  <a:schemeClr val="accent3"/>
                </a:solidFill>
              </a:rPr>
              <a:t>Unlocking Argo CD’s Hidden Tools for Chaos Engineering Featuring VCluster and More </a:t>
            </a:r>
            <a:endParaRPr sz="295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50">
                <a:solidFill>
                  <a:srgbClr val="FF9900"/>
                </a:solidFill>
              </a:rPr>
              <a:t>Dan Garfield &amp; Brandon Phillips, Codefresh</a:t>
            </a:r>
            <a:endParaRPr sz="2250">
              <a:solidFill>
                <a:srgbClr val="FF9900"/>
              </a:solidFill>
            </a:endParaRPr>
          </a:p>
        </p:txBody>
      </p:sp>
      <p:pic>
        <p:nvPicPr>
          <p:cNvPr id="188" name="Google Shape;188;p55"/>
          <p:cNvPicPr preferRelativeResize="0"/>
          <p:nvPr/>
        </p:nvPicPr>
        <p:blipFill rotWithShape="1">
          <a:blip r:embed="rId3">
            <a:alphaModFix/>
          </a:blip>
          <a:srcRect b="28186" l="0" r="0" t="0"/>
          <a:stretch/>
        </p:blipFill>
        <p:spPr>
          <a:xfrm>
            <a:off x="6206900" y="1314813"/>
            <a:ext cx="2391300" cy="251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13725" y="1726125"/>
            <a:ext cx="3813000" cy="3813000"/>
          </a:xfrm>
          <a:prstGeom prst="ellipse">
            <a:avLst/>
          </a:prstGeom>
          <a:noFill/>
          <a:ln cap="flat" cmpd="sng" w="19050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3" name="Google Shape;363;p64"/>
          <p:cNvSpPr txBox="1"/>
          <p:nvPr>
            <p:ph type="title"/>
          </p:nvPr>
        </p:nvSpPr>
        <p:spPr>
          <a:xfrm>
            <a:off x="306750" y="794600"/>
            <a:ext cx="6367800" cy="37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Introducing </a:t>
            </a:r>
            <a:r>
              <a:rPr lang="en"/>
              <a:t>Gen Resources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100">
                <a:solidFill>
                  <a:srgbClr val="FF9900"/>
                </a:solidFill>
              </a:rPr>
              <a:t>github.com/argoproj/argo-cd</a:t>
            </a:r>
            <a:endParaRPr/>
          </a:p>
        </p:txBody>
      </p:sp>
      <p:pic>
        <p:nvPicPr>
          <p:cNvPr id="364" name="Google Shape;364;p64"/>
          <p:cNvPicPr preferRelativeResize="0"/>
          <p:nvPr/>
        </p:nvPicPr>
        <p:blipFill rotWithShape="1">
          <a:blip r:embed="rId4">
            <a:alphaModFix/>
          </a:blip>
          <a:srcRect b="28186" l="0" r="0" t="0"/>
          <a:stretch/>
        </p:blipFill>
        <p:spPr>
          <a:xfrm>
            <a:off x="367125" y="4488177"/>
            <a:ext cx="497624" cy="5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00" y="1123025"/>
            <a:ext cx="5252376" cy="40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207575" y="279700"/>
            <a:ext cx="3813000" cy="3813000"/>
          </a:xfrm>
          <a:prstGeom prst="ellipse">
            <a:avLst/>
          </a:prstGeom>
          <a:noFill/>
          <a:ln cap="flat" cmpd="sng" w="19050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1" name="Google Shape;371;p65"/>
          <p:cNvSpPr/>
          <p:nvPr/>
        </p:nvSpPr>
        <p:spPr>
          <a:xfrm>
            <a:off x="359375" y="4256400"/>
            <a:ext cx="752400" cy="327300"/>
          </a:xfrm>
          <a:prstGeom prst="ellipse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5"/>
          <p:cNvSpPr/>
          <p:nvPr/>
        </p:nvSpPr>
        <p:spPr>
          <a:xfrm rot="-1085789">
            <a:off x="1159524" y="3854560"/>
            <a:ext cx="1381117" cy="527668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65"/>
          <p:cNvSpPr txBox="1"/>
          <p:nvPr/>
        </p:nvSpPr>
        <p:spPr>
          <a:xfrm>
            <a:off x="2470675" y="630425"/>
            <a:ext cx="40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SECRET IN PLAIN SIGHT!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225" y="660150"/>
            <a:ext cx="4143900" cy="4143900"/>
          </a:xfrm>
          <a:prstGeom prst="ellipse">
            <a:avLst/>
          </a:prstGeom>
          <a:noFill/>
          <a:ln cap="flat" cmpd="sng" w="19050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9" name="Google Shape;379;p66"/>
          <p:cNvSpPr txBox="1"/>
          <p:nvPr>
            <p:ph type="title"/>
          </p:nvPr>
        </p:nvSpPr>
        <p:spPr>
          <a:xfrm>
            <a:off x="306750" y="794600"/>
            <a:ext cx="6367800" cy="3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 Resources Creates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0" lang="en" sz="2300"/>
              <a:t>Clusters</a:t>
            </a:r>
            <a:endParaRPr b="0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0" lang="en" sz="2300"/>
              <a:t>Apps</a:t>
            </a:r>
            <a:endParaRPr b="0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0" lang="en" sz="2300"/>
              <a:t>Projects</a:t>
            </a:r>
            <a:endParaRPr b="0"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0" lang="en" sz="2300"/>
              <a:t>Repos</a:t>
            </a:r>
            <a:endParaRPr b="0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rgbClr val="FF9900"/>
                </a:solidFill>
                <a:latin typeface="Monoton"/>
                <a:ea typeface="Monoton"/>
                <a:cs typeface="Monoton"/>
                <a:sym typeface="Monoton"/>
              </a:rPr>
              <a:t>D E M O T I M E</a:t>
            </a:r>
            <a:endParaRPr b="0" sz="1900">
              <a:solidFill>
                <a:srgbClr val="FF9900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pic>
        <p:nvPicPr>
          <p:cNvPr id="380" name="Google Shape;380;p66"/>
          <p:cNvPicPr preferRelativeResize="0"/>
          <p:nvPr/>
        </p:nvPicPr>
        <p:blipFill rotWithShape="1">
          <a:blip r:embed="rId4">
            <a:alphaModFix/>
          </a:blip>
          <a:srcRect b="28186" l="0" r="0" t="0"/>
          <a:stretch/>
        </p:blipFill>
        <p:spPr>
          <a:xfrm>
            <a:off x="367125" y="4488177"/>
            <a:ext cx="497624" cy="5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for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67" title="gen-resources-exampl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462" y="1177025"/>
            <a:ext cx="5878180" cy="33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8663" y="543159"/>
            <a:ext cx="4989114" cy="4914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642938"/>
            <a:ext cx="68580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9"/>
          <p:cNvSpPr txBox="1"/>
          <p:nvPr>
            <p:ph type="title"/>
          </p:nvPr>
        </p:nvSpPr>
        <p:spPr>
          <a:xfrm>
            <a:off x="311700" y="8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Argo CD Performance Scales Very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69"/>
          <p:cNvPicPr preferRelativeResize="0"/>
          <p:nvPr/>
        </p:nvPicPr>
        <p:blipFill rotWithShape="1">
          <a:blip r:embed="rId3">
            <a:alphaModFix/>
          </a:blip>
          <a:srcRect b="0" l="0" r="0" t="11847"/>
          <a:stretch/>
        </p:blipFill>
        <p:spPr>
          <a:xfrm>
            <a:off x="552238" y="657350"/>
            <a:ext cx="8039526" cy="44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9"/>
          <p:cNvSpPr txBox="1"/>
          <p:nvPr/>
        </p:nvSpPr>
        <p:spPr>
          <a:xfrm>
            <a:off x="2193707" y="2438112"/>
            <a:ext cx="78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1k apps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0" name="Google Shape;400;p69"/>
          <p:cNvCxnSpPr/>
          <p:nvPr/>
        </p:nvCxnSpPr>
        <p:spPr>
          <a:xfrm>
            <a:off x="2583849" y="2736450"/>
            <a:ext cx="0" cy="102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69"/>
          <p:cNvSpPr txBox="1"/>
          <p:nvPr/>
        </p:nvSpPr>
        <p:spPr>
          <a:xfrm>
            <a:off x="2713262" y="2438112"/>
            <a:ext cx="78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2.5k apps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2" name="Google Shape;402;p69"/>
          <p:cNvCxnSpPr/>
          <p:nvPr/>
        </p:nvCxnSpPr>
        <p:spPr>
          <a:xfrm>
            <a:off x="3103404" y="2736450"/>
            <a:ext cx="0" cy="102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69"/>
          <p:cNvSpPr txBox="1"/>
          <p:nvPr/>
        </p:nvSpPr>
        <p:spPr>
          <a:xfrm>
            <a:off x="3311502" y="2438112"/>
            <a:ext cx="78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5k apps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69"/>
          <p:cNvCxnSpPr/>
          <p:nvPr/>
        </p:nvCxnSpPr>
        <p:spPr>
          <a:xfrm>
            <a:off x="3701644" y="2736450"/>
            <a:ext cx="0" cy="102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69"/>
          <p:cNvSpPr txBox="1"/>
          <p:nvPr/>
        </p:nvSpPr>
        <p:spPr>
          <a:xfrm>
            <a:off x="4026594" y="2438112"/>
            <a:ext cx="78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7.5k apps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6" name="Google Shape;406;p69"/>
          <p:cNvCxnSpPr/>
          <p:nvPr/>
        </p:nvCxnSpPr>
        <p:spPr>
          <a:xfrm>
            <a:off x="4416736" y="2736450"/>
            <a:ext cx="0" cy="102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7" name="Google Shape;407;p69"/>
          <p:cNvSpPr txBox="1"/>
          <p:nvPr/>
        </p:nvSpPr>
        <p:spPr>
          <a:xfrm>
            <a:off x="4819439" y="2438112"/>
            <a:ext cx="78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10k apps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p69"/>
          <p:cNvCxnSpPr/>
          <p:nvPr/>
        </p:nvCxnSpPr>
        <p:spPr>
          <a:xfrm>
            <a:off x="5209581" y="2736450"/>
            <a:ext cx="0" cy="10263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Rules</a:t>
            </a:r>
            <a:endParaRPr/>
          </a:p>
        </p:txBody>
      </p:sp>
      <p:sp>
        <p:nvSpPr>
          <p:cNvPr id="414" name="Google Shape;414;p70"/>
          <p:cNvSpPr/>
          <p:nvPr/>
        </p:nvSpPr>
        <p:spPr>
          <a:xfrm>
            <a:off x="311688" y="1152472"/>
            <a:ext cx="6227100" cy="2863500"/>
          </a:xfrm>
          <a:prstGeom prst="roundRect">
            <a:avLst>
              <a:gd fmla="val 7870" name="adj"/>
            </a:avLst>
          </a:prstGeom>
          <a:solidFill>
            <a:srgbClr val="002037"/>
          </a:solidFill>
          <a:ln cap="flat" cmpd="sng" w="38100">
            <a:solidFill>
              <a:srgbClr val="08B1AB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Rule of thumb</a:t>
            </a:r>
            <a:endParaRPr sz="11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Conservatively, expect at least</a:t>
            </a:r>
            <a:endParaRPr sz="2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99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~1.5k apps</a:t>
            </a:r>
            <a:r>
              <a:rPr lang="en" sz="2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, </a:t>
            </a:r>
            <a:endParaRPr sz="2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99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~ 14k objects</a:t>
            </a:r>
            <a:r>
              <a:rPr lang="en" sz="2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,</a:t>
            </a:r>
            <a:endParaRPr sz="2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99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~50 clusters</a:t>
            </a:r>
            <a:r>
              <a:rPr lang="en" sz="2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, </a:t>
            </a:r>
            <a:endParaRPr sz="2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99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~200 devs</a:t>
            </a:r>
            <a:r>
              <a:rPr lang="en" sz="27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, </a:t>
            </a:r>
            <a:endParaRPr sz="27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whichever comes first.</a:t>
            </a:r>
            <a:endParaRPr sz="23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415" name="Google Shape;415;p70"/>
          <p:cNvSpPr txBox="1"/>
          <p:nvPr/>
        </p:nvSpPr>
        <p:spPr>
          <a:xfrm>
            <a:off x="1399938" y="4150725"/>
            <a:ext cx="405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9900"/>
                </a:solidFill>
                <a:latin typeface="Maven Pro Medium"/>
                <a:ea typeface="Maven Pro Medium"/>
                <a:cs typeface="Maven Pro Medium"/>
                <a:sym typeface="Maven Pro Medium"/>
              </a:rPr>
              <a:t>With tweaking, you can go far beyond.</a:t>
            </a:r>
            <a:endParaRPr sz="600"/>
          </a:p>
        </p:txBody>
      </p:sp>
      <p:pic>
        <p:nvPicPr>
          <p:cNvPr id="416" name="Google Shape;41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01075" y="2571750"/>
            <a:ext cx="2310300" cy="2310300"/>
          </a:xfrm>
          <a:prstGeom prst="ellipse">
            <a:avLst/>
          </a:prstGeom>
          <a:noFill/>
          <a:ln cap="flat" cmpd="sng" w="9525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7" name="Google Shape;417;p70"/>
          <p:cNvSpPr txBox="1"/>
          <p:nvPr/>
        </p:nvSpPr>
        <p:spPr>
          <a:xfrm>
            <a:off x="6601075" y="127138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Tested using Argo CD HA w/default settings.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GKE - e2-standard-4 nodes 4 vCPU x 16GB</a:t>
            </a:r>
            <a:endParaRPr sz="1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601075" y="2571750"/>
            <a:ext cx="2310300" cy="2310300"/>
          </a:xfrm>
          <a:prstGeom prst="ellipse">
            <a:avLst/>
          </a:prstGeom>
          <a:noFill/>
          <a:ln cap="flat" cmpd="sng" w="9525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3" name="Google Shape;423;p71"/>
          <p:cNvSpPr txBox="1"/>
          <p:nvPr/>
        </p:nvSpPr>
        <p:spPr>
          <a:xfrm>
            <a:off x="337100" y="244025"/>
            <a:ext cx="83646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More on </a:t>
            </a:r>
            <a:r>
              <a:rPr b="1" lang="en" sz="5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Scaling Argo CD</a:t>
            </a:r>
            <a:endParaRPr b="1" sz="5200">
              <a:solidFill>
                <a:srgbClr val="FF99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aven Pro"/>
              <a:buChar char="●"/>
            </a:pPr>
            <a:r>
              <a:rPr lang="en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Performance</a:t>
            </a:r>
            <a:endParaRPr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aven Pro"/>
              <a:buChar char="●"/>
            </a:pPr>
            <a:r>
              <a:rPr lang="en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Security</a:t>
            </a:r>
            <a:endParaRPr sz="23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Maven Pro"/>
              <a:buChar char="●"/>
            </a:pPr>
            <a:r>
              <a:rPr lang="en" sz="23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Organization</a:t>
            </a:r>
            <a:endParaRPr sz="23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99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24" name="Google Shape;424;p71"/>
          <p:cNvSpPr txBox="1"/>
          <p:nvPr/>
        </p:nvSpPr>
        <p:spPr>
          <a:xfrm>
            <a:off x="337100" y="3190775"/>
            <a:ext cx="6098100" cy="13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codefresh.io/blog/</a:t>
            </a:r>
            <a:endParaRPr b="1" sz="2100">
              <a:solidFill>
                <a:srgbClr val="FF99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scaling-argo-cd-securely-in-2023/</a:t>
            </a:r>
            <a:endParaRPr b="1" sz="2100">
              <a:solidFill>
                <a:srgbClr val="FF99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FF9900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9900"/>
                </a:solidFill>
                <a:latin typeface="Maven Pro"/>
                <a:ea typeface="Maven Pro"/>
                <a:cs typeface="Maven Pro"/>
                <a:sym typeface="Maven Pro"/>
              </a:rPr>
              <a:t>codefresh.io/blog/a-comprehensive-overview-of-argo-cd-architectures-2023/</a:t>
            </a:r>
            <a:endParaRPr b="1" sz="2100">
              <a:solidFill>
                <a:srgbClr val="FF99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2"/>
          <p:cNvSpPr txBox="1"/>
          <p:nvPr/>
        </p:nvSpPr>
        <p:spPr>
          <a:xfrm>
            <a:off x="277175" y="125825"/>
            <a:ext cx="7752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6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GitOps with Argo Certification and Training</a:t>
            </a:r>
            <a:endParaRPr sz="186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grpSp>
        <p:nvGrpSpPr>
          <p:cNvPr id="430" name="Google Shape;430;p72"/>
          <p:cNvGrpSpPr/>
          <p:nvPr/>
        </p:nvGrpSpPr>
        <p:grpSpPr>
          <a:xfrm>
            <a:off x="4963625" y="1974775"/>
            <a:ext cx="3763125" cy="858625"/>
            <a:chOff x="3265600" y="3853338"/>
            <a:chExt cx="3763125" cy="858625"/>
          </a:xfrm>
        </p:grpSpPr>
        <p:sp>
          <p:nvSpPr>
            <p:cNvPr id="431" name="Google Shape;431;p72"/>
            <p:cNvSpPr txBox="1"/>
            <p:nvPr/>
          </p:nvSpPr>
          <p:spPr>
            <a:xfrm>
              <a:off x="3496225" y="3853338"/>
              <a:ext cx="3532500" cy="52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08B1AB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#1 GitOps Certification</a:t>
              </a:r>
              <a:endParaRPr sz="2100">
                <a:solidFill>
                  <a:srgbClr val="08B1AB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  <p:sp>
          <p:nvSpPr>
            <p:cNvPr id="432" name="Google Shape;432;p72"/>
            <p:cNvSpPr txBox="1"/>
            <p:nvPr/>
          </p:nvSpPr>
          <p:spPr>
            <a:xfrm>
              <a:off x="3496263" y="4154263"/>
              <a:ext cx="3301800" cy="55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Over 18k students!</a:t>
              </a:r>
              <a:endPara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33" name="Google Shape;433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5600" y="4000363"/>
              <a:ext cx="230625" cy="230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6850" y="1172200"/>
            <a:ext cx="3094068" cy="305253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2"/>
          <p:cNvSpPr txBox="1"/>
          <p:nvPr/>
        </p:nvSpPr>
        <p:spPr>
          <a:xfrm>
            <a:off x="4781188" y="3055400"/>
            <a:ext cx="41280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accent6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Learning.</a:t>
            </a:r>
            <a:r>
              <a:rPr lang="en" sz="2900">
                <a:solidFill>
                  <a:schemeClr val="accent6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codefresh.io</a:t>
            </a:r>
            <a:endParaRPr sz="2900">
              <a:solidFill>
                <a:schemeClr val="accent6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Code: MELOVECHAOS</a:t>
            </a:r>
            <a:endParaRPr sz="1800">
              <a:solidFill>
                <a:schemeClr val="accent6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6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Code: MESLOWCHAOS</a:t>
            </a:r>
            <a:endParaRPr sz="1800">
              <a:solidFill>
                <a:schemeClr val="accent6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"/>
          <p:cNvSpPr txBox="1"/>
          <p:nvPr>
            <p:ph type="title"/>
          </p:nvPr>
        </p:nvSpPr>
        <p:spPr>
          <a:xfrm>
            <a:off x="383650" y="1369650"/>
            <a:ext cx="6367800" cy="240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THE SECRET IS OUT</a:t>
            </a:r>
            <a:endParaRPr sz="20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 Sig-Scalability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#argo-sig-scalability in CNCF slack.</a:t>
            </a:r>
            <a:endParaRPr b="0" sz="2000"/>
          </a:p>
        </p:txBody>
      </p:sp>
      <p:grpSp>
        <p:nvGrpSpPr>
          <p:cNvPr id="441" name="Google Shape;441;p73"/>
          <p:cNvGrpSpPr/>
          <p:nvPr/>
        </p:nvGrpSpPr>
        <p:grpSpPr>
          <a:xfrm>
            <a:off x="1962878" y="3927863"/>
            <a:ext cx="1136564" cy="680376"/>
            <a:chOff x="529697" y="3726725"/>
            <a:chExt cx="1375153" cy="823201"/>
          </a:xfrm>
        </p:grpSpPr>
        <p:pic>
          <p:nvPicPr>
            <p:cNvPr id="442" name="Google Shape;442;p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9697" y="3726725"/>
              <a:ext cx="1375150" cy="823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73"/>
            <p:cNvPicPr preferRelativeResize="0"/>
            <p:nvPr/>
          </p:nvPicPr>
          <p:blipFill rotWithShape="1">
            <a:blip r:embed="rId4">
              <a:alphaModFix/>
            </a:blip>
            <a:srcRect b="40666" l="0" r="0" t="0"/>
            <a:stretch/>
          </p:blipFill>
          <p:spPr>
            <a:xfrm>
              <a:off x="529700" y="3726725"/>
              <a:ext cx="1375150" cy="4884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4" name="Google Shape;44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6579" y="3927863"/>
            <a:ext cx="1233690" cy="49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650" y="3651012"/>
            <a:ext cx="1233686" cy="12336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73"/>
          <p:cNvGrpSpPr/>
          <p:nvPr/>
        </p:nvGrpSpPr>
        <p:grpSpPr>
          <a:xfrm>
            <a:off x="4992595" y="3699563"/>
            <a:ext cx="1136572" cy="1136572"/>
            <a:chOff x="6031850" y="364525"/>
            <a:chExt cx="2087752" cy="2087752"/>
          </a:xfrm>
        </p:grpSpPr>
        <p:pic>
          <p:nvPicPr>
            <p:cNvPr id="447" name="Google Shape;447;p7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31850" y="364525"/>
              <a:ext cx="2087752" cy="20877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p73"/>
            <p:cNvPicPr preferRelativeResize="0"/>
            <p:nvPr/>
          </p:nvPicPr>
          <p:blipFill rotWithShape="1">
            <a:blip r:embed="rId8">
              <a:alphaModFix/>
            </a:blip>
            <a:srcRect b="0" l="0" r="0" t="66109"/>
            <a:stretch/>
          </p:blipFill>
          <p:spPr>
            <a:xfrm>
              <a:off x="6031850" y="1744729"/>
              <a:ext cx="2087752" cy="7075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" name="Google Shape;449;p73"/>
          <p:cNvGrpSpPr/>
          <p:nvPr/>
        </p:nvGrpSpPr>
        <p:grpSpPr>
          <a:xfrm>
            <a:off x="6371499" y="3699762"/>
            <a:ext cx="1136603" cy="1136603"/>
            <a:chOff x="5460625" y="1047175"/>
            <a:chExt cx="1375200" cy="1375200"/>
          </a:xfrm>
        </p:grpSpPr>
        <p:pic>
          <p:nvPicPr>
            <p:cNvPr id="450" name="Google Shape;450;p7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60625" y="1047175"/>
              <a:ext cx="1375200" cy="1375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73"/>
            <p:cNvPicPr preferRelativeResize="0"/>
            <p:nvPr/>
          </p:nvPicPr>
          <p:blipFill rotWithShape="1">
            <a:blip r:embed="rId10">
              <a:alphaModFix/>
            </a:blip>
            <a:srcRect b="0" l="0" r="0" t="56432"/>
            <a:stretch/>
          </p:blipFill>
          <p:spPr>
            <a:xfrm>
              <a:off x="5460625" y="1823225"/>
              <a:ext cx="1375200" cy="599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p73"/>
          <p:cNvGrpSpPr/>
          <p:nvPr/>
        </p:nvGrpSpPr>
        <p:grpSpPr>
          <a:xfrm>
            <a:off x="7841051" y="3927869"/>
            <a:ext cx="798201" cy="910624"/>
            <a:chOff x="5292021" y="595321"/>
            <a:chExt cx="2232729" cy="2547200"/>
          </a:xfrm>
        </p:grpSpPr>
        <p:pic>
          <p:nvPicPr>
            <p:cNvPr id="453" name="Google Shape;453;p7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292021" y="595321"/>
              <a:ext cx="2232725" cy="2547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73"/>
            <p:cNvPicPr preferRelativeResize="0"/>
            <p:nvPr/>
          </p:nvPicPr>
          <p:blipFill rotWithShape="1">
            <a:blip r:embed="rId12">
              <a:alphaModFix/>
            </a:blip>
            <a:srcRect b="0" l="0" r="0" t="69759"/>
            <a:stretch/>
          </p:blipFill>
          <p:spPr>
            <a:xfrm>
              <a:off x="5292025" y="2372221"/>
              <a:ext cx="2232725" cy="77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6"/>
          <p:cNvSpPr txBox="1"/>
          <p:nvPr>
            <p:ph idx="1" type="subTitle"/>
          </p:nvPr>
        </p:nvSpPr>
        <p:spPr>
          <a:xfrm>
            <a:off x="3675775" y="1789200"/>
            <a:ext cx="11070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00"/>
              <a:buNone/>
            </a:pPr>
            <a:r>
              <a:rPr b="1" lang="en" sz="1400">
                <a:latin typeface="Maven Pro"/>
                <a:ea typeface="Maven Pro"/>
                <a:cs typeface="Maven Pro"/>
                <a:sym typeface="Maven Pro"/>
              </a:rPr>
              <a:t>2</a:t>
            </a:r>
            <a:endParaRPr b="1" sz="1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4" name="Google Shape;194;p56"/>
          <p:cNvSpPr txBox="1"/>
          <p:nvPr>
            <p:ph idx="2" type="subTitle"/>
          </p:nvPr>
        </p:nvSpPr>
        <p:spPr>
          <a:xfrm>
            <a:off x="3675775" y="2341625"/>
            <a:ext cx="11070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00"/>
              <a:buNone/>
            </a:pPr>
            <a:r>
              <a:rPr b="1" lang="en" sz="1400">
                <a:latin typeface="Maven Pro"/>
                <a:ea typeface="Maven Pro"/>
                <a:cs typeface="Maven Pro"/>
                <a:sym typeface="Maven Pro"/>
              </a:rPr>
              <a:t>3</a:t>
            </a:r>
            <a:endParaRPr b="1" sz="1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5" name="Google Shape;195;p56"/>
          <p:cNvSpPr txBox="1"/>
          <p:nvPr>
            <p:ph idx="3" type="subTitle"/>
          </p:nvPr>
        </p:nvSpPr>
        <p:spPr>
          <a:xfrm>
            <a:off x="3675775" y="2894050"/>
            <a:ext cx="11070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00"/>
              <a:buNone/>
            </a:pPr>
            <a:r>
              <a:rPr b="1" lang="en" sz="1400">
                <a:latin typeface="Maven Pro"/>
                <a:ea typeface="Maven Pro"/>
                <a:cs typeface="Maven Pro"/>
                <a:sym typeface="Maven Pro"/>
              </a:rPr>
              <a:t>4</a:t>
            </a:r>
            <a:endParaRPr b="1" sz="1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6" name="Google Shape;196;p56"/>
          <p:cNvSpPr txBox="1"/>
          <p:nvPr>
            <p:ph idx="4" type="subTitle"/>
          </p:nvPr>
        </p:nvSpPr>
        <p:spPr>
          <a:xfrm>
            <a:off x="3675775" y="3446475"/>
            <a:ext cx="11070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00"/>
              <a:buNone/>
            </a:pPr>
            <a:r>
              <a:rPr b="1" lang="en" sz="1400">
                <a:latin typeface="Maven Pro"/>
                <a:ea typeface="Maven Pro"/>
                <a:cs typeface="Maven Pro"/>
                <a:sym typeface="Maven Pro"/>
              </a:rPr>
              <a:t>5</a:t>
            </a:r>
            <a:endParaRPr b="1" sz="1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197" name="Google Shape;197;p56"/>
          <p:cNvSpPr txBox="1"/>
          <p:nvPr>
            <p:ph idx="5" type="subTitle"/>
          </p:nvPr>
        </p:nvSpPr>
        <p:spPr>
          <a:xfrm>
            <a:off x="4855750" y="1298250"/>
            <a:ext cx="3441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 sz="1200"/>
              <a:t>Intro</a:t>
            </a:r>
            <a:endParaRPr sz="1200"/>
          </a:p>
        </p:txBody>
      </p:sp>
      <p:sp>
        <p:nvSpPr>
          <p:cNvPr id="198" name="Google Shape;198;p56"/>
          <p:cNvSpPr txBox="1"/>
          <p:nvPr>
            <p:ph idx="6" type="subTitle"/>
          </p:nvPr>
        </p:nvSpPr>
        <p:spPr>
          <a:xfrm>
            <a:off x="4855750" y="1789188"/>
            <a:ext cx="40209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a</a:t>
            </a:r>
            <a:endParaRPr sz="1200"/>
          </a:p>
        </p:txBody>
      </p:sp>
      <p:sp>
        <p:nvSpPr>
          <p:cNvPr id="199" name="Google Shape;199;p56"/>
          <p:cNvSpPr txBox="1"/>
          <p:nvPr>
            <p:ph idx="7" type="subTitle"/>
          </p:nvPr>
        </p:nvSpPr>
        <p:spPr>
          <a:xfrm>
            <a:off x="4855750" y="2336738"/>
            <a:ext cx="3576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00"/>
              <a:buNone/>
            </a:pPr>
            <a:r>
              <a:rPr lang="en" sz="1200"/>
              <a:t>a</a:t>
            </a:r>
            <a:endParaRPr sz="1200"/>
          </a:p>
        </p:txBody>
      </p:sp>
      <p:sp>
        <p:nvSpPr>
          <p:cNvPr id="200" name="Google Shape;200;p56"/>
          <p:cNvSpPr txBox="1"/>
          <p:nvPr>
            <p:ph idx="8" type="subTitle"/>
          </p:nvPr>
        </p:nvSpPr>
        <p:spPr>
          <a:xfrm>
            <a:off x="4855750" y="2935208"/>
            <a:ext cx="3441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800"/>
              <a:buNone/>
            </a:pPr>
            <a:r>
              <a:rPr lang="en" sz="1200"/>
              <a:t>a</a:t>
            </a:r>
            <a:endParaRPr sz="1200"/>
          </a:p>
        </p:txBody>
      </p:sp>
      <p:sp>
        <p:nvSpPr>
          <p:cNvPr id="201" name="Google Shape;201;p56"/>
          <p:cNvSpPr txBox="1"/>
          <p:nvPr>
            <p:ph idx="9" type="subTitle"/>
          </p:nvPr>
        </p:nvSpPr>
        <p:spPr>
          <a:xfrm>
            <a:off x="4855750" y="3488925"/>
            <a:ext cx="3441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 sz="1200"/>
              <a:t>a</a:t>
            </a:r>
            <a:endParaRPr sz="1200"/>
          </a:p>
        </p:txBody>
      </p:sp>
      <p:sp>
        <p:nvSpPr>
          <p:cNvPr id="202" name="Google Shape;202;p56"/>
          <p:cNvSpPr txBox="1"/>
          <p:nvPr>
            <p:ph type="title"/>
          </p:nvPr>
        </p:nvSpPr>
        <p:spPr>
          <a:xfrm>
            <a:off x="536689" y="1424117"/>
            <a:ext cx="2730600" cy="21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60"/>
              <a:t>Unlocking Argo CD’s Hidden Tools for Chaos Engineering Featuring VCluster and More</a:t>
            </a:r>
            <a:endParaRPr sz="2160"/>
          </a:p>
        </p:txBody>
      </p:sp>
      <p:sp>
        <p:nvSpPr>
          <p:cNvPr id="203" name="Google Shape;203;p56"/>
          <p:cNvSpPr txBox="1"/>
          <p:nvPr>
            <p:ph idx="1" type="subTitle"/>
          </p:nvPr>
        </p:nvSpPr>
        <p:spPr>
          <a:xfrm>
            <a:off x="3675775" y="1279550"/>
            <a:ext cx="11070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00"/>
              <a:buNone/>
            </a:pPr>
            <a:r>
              <a:rPr b="1" lang="en" sz="1400">
                <a:latin typeface="Maven Pro"/>
                <a:ea typeface="Maven Pro"/>
                <a:cs typeface="Maven Pro"/>
                <a:sym typeface="Maven Pro"/>
              </a:rPr>
              <a:t>1</a:t>
            </a:r>
            <a:endParaRPr b="1" sz="1400">
              <a:latin typeface="Maven Pro"/>
              <a:ea typeface="Maven Pro"/>
              <a:cs typeface="Maven Pro"/>
              <a:sym typeface="Maven Pro"/>
            </a:endParaRPr>
          </a:p>
        </p:txBody>
      </p:sp>
      <p:cxnSp>
        <p:nvCxnSpPr>
          <p:cNvPr id="204" name="Google Shape;204;p56"/>
          <p:cNvCxnSpPr/>
          <p:nvPr/>
        </p:nvCxnSpPr>
        <p:spPr>
          <a:xfrm>
            <a:off x="3777828" y="1754188"/>
            <a:ext cx="2774100" cy="0"/>
          </a:xfrm>
          <a:prstGeom prst="straightConnector1">
            <a:avLst/>
          </a:prstGeom>
          <a:noFill/>
          <a:ln cap="flat" cmpd="sng" w="9525">
            <a:solidFill>
              <a:srgbClr val="08B1AB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56"/>
          <p:cNvCxnSpPr/>
          <p:nvPr/>
        </p:nvCxnSpPr>
        <p:spPr>
          <a:xfrm>
            <a:off x="3777828" y="2274375"/>
            <a:ext cx="2774100" cy="0"/>
          </a:xfrm>
          <a:prstGeom prst="straightConnector1">
            <a:avLst/>
          </a:prstGeom>
          <a:noFill/>
          <a:ln cap="flat" cmpd="sng" w="9525">
            <a:solidFill>
              <a:srgbClr val="08B1AB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56"/>
          <p:cNvCxnSpPr/>
          <p:nvPr/>
        </p:nvCxnSpPr>
        <p:spPr>
          <a:xfrm>
            <a:off x="3820253" y="2840350"/>
            <a:ext cx="2774100" cy="0"/>
          </a:xfrm>
          <a:prstGeom prst="straightConnector1">
            <a:avLst/>
          </a:prstGeom>
          <a:noFill/>
          <a:ln cap="flat" cmpd="sng" w="9525">
            <a:solidFill>
              <a:srgbClr val="08B1AB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56"/>
          <p:cNvCxnSpPr/>
          <p:nvPr/>
        </p:nvCxnSpPr>
        <p:spPr>
          <a:xfrm>
            <a:off x="3820253" y="3385713"/>
            <a:ext cx="2774100" cy="0"/>
          </a:xfrm>
          <a:prstGeom prst="straightConnector1">
            <a:avLst/>
          </a:prstGeom>
          <a:noFill/>
          <a:ln cap="flat" cmpd="sng" w="9525">
            <a:solidFill>
              <a:srgbClr val="08B1AB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8" name="Google Shape;208;p56"/>
          <p:cNvSpPr txBox="1"/>
          <p:nvPr>
            <p:ph idx="4" type="subTitle"/>
          </p:nvPr>
        </p:nvSpPr>
        <p:spPr>
          <a:xfrm>
            <a:off x="3675775" y="3991850"/>
            <a:ext cx="11070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SzPts val="700"/>
              <a:buNone/>
            </a:pPr>
            <a:r>
              <a:rPr b="1" lang="en" sz="1400">
                <a:latin typeface="Maven Pro"/>
                <a:ea typeface="Maven Pro"/>
                <a:cs typeface="Maven Pro"/>
                <a:sym typeface="Maven Pro"/>
              </a:rPr>
              <a:t>6</a:t>
            </a:r>
            <a:endParaRPr b="1" sz="14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9" name="Google Shape;209;p56"/>
          <p:cNvSpPr txBox="1"/>
          <p:nvPr>
            <p:ph idx="9" type="subTitle"/>
          </p:nvPr>
        </p:nvSpPr>
        <p:spPr>
          <a:xfrm>
            <a:off x="4855750" y="4034300"/>
            <a:ext cx="34410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00"/>
              <a:buNone/>
            </a:pPr>
            <a:r>
              <a:rPr lang="en" sz="1200"/>
              <a:t>a</a:t>
            </a:r>
            <a:endParaRPr sz="1200"/>
          </a:p>
        </p:txBody>
      </p:sp>
      <p:cxnSp>
        <p:nvCxnSpPr>
          <p:cNvPr id="210" name="Google Shape;210;p56"/>
          <p:cNvCxnSpPr/>
          <p:nvPr/>
        </p:nvCxnSpPr>
        <p:spPr>
          <a:xfrm>
            <a:off x="3820253" y="3931088"/>
            <a:ext cx="2774100" cy="0"/>
          </a:xfrm>
          <a:prstGeom prst="straightConnector1">
            <a:avLst/>
          </a:prstGeom>
          <a:noFill/>
          <a:ln cap="flat" cmpd="sng" w="9525">
            <a:solidFill>
              <a:srgbClr val="08B1AB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4"/>
          <p:cNvSpPr txBox="1"/>
          <p:nvPr>
            <p:ph type="title"/>
          </p:nvPr>
        </p:nvSpPr>
        <p:spPr>
          <a:xfrm>
            <a:off x="383650" y="1031025"/>
            <a:ext cx="6367800" cy="162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SPECIAL THANKS TO MIDJOURNEY FOR </a:t>
            </a:r>
            <a:endParaRPr sz="20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THE ARGONAUTS</a:t>
            </a:r>
            <a:endParaRPr sz="20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/>
          </a:p>
        </p:txBody>
      </p:sp>
      <p:pic>
        <p:nvPicPr>
          <p:cNvPr id="460" name="Google Shape;46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06425"/>
            <a:ext cx="2184673" cy="218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473" y="2806425"/>
            <a:ext cx="2184673" cy="218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547" y="2806425"/>
            <a:ext cx="2184673" cy="218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3625" y="2854888"/>
            <a:ext cx="2087752" cy="208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3625" y="566275"/>
            <a:ext cx="2087752" cy="208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825" y="850413"/>
            <a:ext cx="1950300" cy="19503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7891" y="850412"/>
            <a:ext cx="1950300" cy="19503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7" name="Google Shape;217;p57"/>
          <p:cNvSpPr txBox="1"/>
          <p:nvPr/>
        </p:nvSpPr>
        <p:spPr>
          <a:xfrm>
            <a:off x="1925825" y="2882938"/>
            <a:ext cx="195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Dan Garfield</a:t>
            </a:r>
            <a:endParaRPr sz="180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218" name="Google Shape;218;p57"/>
          <p:cNvSpPr txBox="1"/>
          <p:nvPr/>
        </p:nvSpPr>
        <p:spPr>
          <a:xfrm>
            <a:off x="1925825" y="3243636"/>
            <a:ext cx="195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Co-Founder &amp; 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Chief Open Source Officer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Argo Proj Maintainer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GitOps Co-Creator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9" name="Google Shape;219;p57"/>
          <p:cNvSpPr txBox="1"/>
          <p:nvPr/>
        </p:nvSpPr>
        <p:spPr>
          <a:xfrm>
            <a:off x="5267900" y="2882938"/>
            <a:ext cx="195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 Black"/>
                <a:ea typeface="Maven Pro Black"/>
                <a:cs typeface="Maven Pro Black"/>
                <a:sym typeface="Maven Pro Black"/>
              </a:rPr>
              <a:t>Brandon Phillips</a:t>
            </a:r>
            <a:endParaRPr sz="1800">
              <a:solidFill>
                <a:schemeClr val="lt1"/>
              </a:solidFill>
              <a:latin typeface="Maven Pro Black"/>
              <a:ea typeface="Maven Pro Black"/>
              <a:cs typeface="Maven Pro Black"/>
              <a:sym typeface="Maven Pro Black"/>
            </a:endParaRPr>
          </a:p>
        </p:txBody>
      </p:sp>
      <p:sp>
        <p:nvSpPr>
          <p:cNvPr id="220" name="Google Shape;220;p57"/>
          <p:cNvSpPr txBox="1"/>
          <p:nvPr/>
        </p:nvSpPr>
        <p:spPr>
          <a:xfrm>
            <a:off x="5267900" y="3243636"/>
            <a:ext cx="195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Principal Technologist &amp;</a:t>
            </a:r>
            <a:b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Head of Technical Product Mktng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Host of Merging to Main</a:t>
            </a:r>
            <a:endParaRPr sz="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" name="Google Shape;22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825" y="3944586"/>
            <a:ext cx="281500" cy="2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57"/>
          <p:cNvSpPr txBox="1"/>
          <p:nvPr/>
        </p:nvSpPr>
        <p:spPr>
          <a:xfrm>
            <a:off x="2294592" y="3877588"/>
            <a:ext cx="151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@todaywasawesome</a:t>
            </a:r>
            <a:endParaRPr sz="11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23" name="Google Shape;22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900" y="3944586"/>
            <a:ext cx="281500" cy="2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57"/>
          <p:cNvSpPr txBox="1"/>
          <p:nvPr/>
        </p:nvSpPr>
        <p:spPr>
          <a:xfrm>
            <a:off x="5636667" y="3877588"/>
            <a:ext cx="151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@techieovertime</a:t>
            </a:r>
            <a:endParaRPr sz="11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25" name="Google Shape;225;p57"/>
          <p:cNvPicPr preferRelativeResize="0"/>
          <p:nvPr/>
        </p:nvPicPr>
        <p:blipFill rotWithShape="1">
          <a:blip r:embed="rId6">
            <a:alphaModFix/>
          </a:blip>
          <a:srcRect b="28186" l="0" r="0" t="0"/>
          <a:stretch/>
        </p:blipFill>
        <p:spPr>
          <a:xfrm>
            <a:off x="367125" y="4488177"/>
            <a:ext cx="497624" cy="5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8"/>
          <p:cNvSpPr txBox="1"/>
          <p:nvPr>
            <p:ph type="title"/>
          </p:nvPr>
        </p:nvSpPr>
        <p:spPr>
          <a:xfrm>
            <a:off x="1235400" y="116400"/>
            <a:ext cx="6673200" cy="11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hard could it be?</a:t>
            </a:r>
            <a:endParaRPr/>
          </a:p>
        </p:txBody>
      </p:sp>
      <p:pic>
        <p:nvPicPr>
          <p:cNvPr id="231" name="Google Shape;2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775" y="1301700"/>
            <a:ext cx="512200" cy="5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58"/>
          <p:cNvPicPr preferRelativeResize="0"/>
          <p:nvPr/>
        </p:nvPicPr>
        <p:blipFill rotWithShape="1">
          <a:blip r:embed="rId4">
            <a:alphaModFix/>
          </a:blip>
          <a:srcRect b="28186" l="0" r="0" t="0"/>
          <a:stretch/>
        </p:blipFill>
        <p:spPr>
          <a:xfrm>
            <a:off x="4036899" y="1679456"/>
            <a:ext cx="1070200" cy="112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025" y="1309150"/>
            <a:ext cx="512200" cy="49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005650"/>
            <a:ext cx="8831933" cy="380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7350" y="1415200"/>
            <a:ext cx="1389300" cy="1389300"/>
          </a:xfrm>
          <a:prstGeom prst="ellipse">
            <a:avLst/>
          </a:prstGeom>
          <a:noFill/>
          <a:ln cap="flat" cmpd="sng" w="9525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58"/>
          <p:cNvPicPr preferRelativeResize="0"/>
          <p:nvPr/>
        </p:nvPicPr>
        <p:blipFill rotWithShape="1">
          <a:blip r:embed="rId4">
            <a:alphaModFix/>
          </a:blip>
          <a:srcRect b="28186" l="0" r="0" t="0"/>
          <a:stretch/>
        </p:blipFill>
        <p:spPr>
          <a:xfrm>
            <a:off x="367125" y="4488177"/>
            <a:ext cx="497624" cy="5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5089">
            <a:off x="5578403" y="4044499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0961">
            <a:off x="6780127" y="3321729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3" name="Google Shape;24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9748">
            <a:off x="6424402" y="4214205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4" name="Google Shape;244;p59"/>
          <p:cNvPicPr preferRelativeResize="0"/>
          <p:nvPr/>
        </p:nvPicPr>
        <p:blipFill rotWithShape="1">
          <a:blip r:embed="rId4">
            <a:alphaModFix/>
          </a:blip>
          <a:srcRect b="28186" l="0" r="0" t="0"/>
          <a:stretch/>
        </p:blipFill>
        <p:spPr>
          <a:xfrm>
            <a:off x="4036899" y="1679456"/>
            <a:ext cx="1070200" cy="112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025" y="1309150"/>
            <a:ext cx="512200" cy="49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05650"/>
            <a:ext cx="8831933" cy="380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7382">
            <a:off x="6785035" y="1267524"/>
            <a:ext cx="1006603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8" name="Google Shape;24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62222">
            <a:off x="7537676" y="1591356"/>
            <a:ext cx="1006603" cy="977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9" name="Google Shape;24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1007">
            <a:off x="7145084" y="2197773"/>
            <a:ext cx="1006602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0" name="Google Shape;25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52624">
            <a:off x="6810494" y="2735524"/>
            <a:ext cx="1338725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1" name="Google Shape;2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83836">
            <a:off x="6988244" y="3679694"/>
            <a:ext cx="1338724" cy="1299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2" name="Google Shape;2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7787">
            <a:off x="7892697" y="2608014"/>
            <a:ext cx="1338726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3" name="Google Shape;2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69001">
            <a:off x="7843773" y="3567523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4" name="Google Shape;25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52620">
            <a:off x="7585408" y="1751974"/>
            <a:ext cx="1006604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5" name="Google Shape;2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83832">
            <a:off x="7719063" y="2461910"/>
            <a:ext cx="1006601" cy="977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6" name="Google Shape;2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7778">
            <a:off x="8399130" y="1656100"/>
            <a:ext cx="1006604" cy="977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7" name="Google Shape;2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68994">
            <a:off x="8362345" y="2377569"/>
            <a:ext cx="1006602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8" name="Google Shape;2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871">
            <a:off x="6826167" y="2367392"/>
            <a:ext cx="1006603" cy="977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9" name="Google Shape;2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5085">
            <a:off x="6723747" y="3082501"/>
            <a:ext cx="1006601" cy="977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0" name="Google Shape;2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0970">
            <a:off x="7627336" y="2539041"/>
            <a:ext cx="1006604" cy="977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1" name="Google Shape;2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9757">
            <a:off x="7359862" y="3210107"/>
            <a:ext cx="1006602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2" name="Google Shape;26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7377">
            <a:off x="7380850" y="3790925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3" name="Google Shape;2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6164">
            <a:off x="7062700" y="4697476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4" name="Google Shape;2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62212">
            <a:off x="8381820" y="4221600"/>
            <a:ext cx="1338725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5" name="Google Shape;26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0999">
            <a:off x="7859696" y="5028097"/>
            <a:ext cx="1338724" cy="1299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6" name="Google Shape;26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7382">
            <a:off x="8646585" y="3265174"/>
            <a:ext cx="1006603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7" name="Google Shape;2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6166">
            <a:off x="8407365" y="3946823"/>
            <a:ext cx="1006601" cy="977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1007">
            <a:off x="9006634" y="4195423"/>
            <a:ext cx="1006602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9" name="Google Shape;269;p59"/>
          <p:cNvSpPr txBox="1"/>
          <p:nvPr>
            <p:ph type="title"/>
          </p:nvPr>
        </p:nvSpPr>
        <p:spPr>
          <a:xfrm>
            <a:off x="1235400" y="116400"/>
            <a:ext cx="6673200" cy="11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Kubernetes?</a:t>
            </a:r>
            <a:endParaRPr/>
          </a:p>
        </p:txBody>
      </p:sp>
      <p:pic>
        <p:nvPicPr>
          <p:cNvPr id="270" name="Google Shape;270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0775" y="1301700"/>
            <a:ext cx="512200" cy="5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9"/>
          <p:cNvPicPr preferRelativeResize="0"/>
          <p:nvPr/>
        </p:nvPicPr>
        <p:blipFill rotWithShape="1">
          <a:blip r:embed="rId4">
            <a:alphaModFix/>
          </a:blip>
          <a:srcRect b="28186" l="0" r="0" t="0"/>
          <a:stretch/>
        </p:blipFill>
        <p:spPr>
          <a:xfrm>
            <a:off x="4036899" y="1679456"/>
            <a:ext cx="1070200" cy="112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62222">
            <a:off x="9399226" y="3589006"/>
            <a:ext cx="1006603" cy="977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3" name="Google Shape;273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77362" y="1415200"/>
            <a:ext cx="1389300" cy="1389300"/>
          </a:xfrm>
          <a:prstGeom prst="ellipse">
            <a:avLst/>
          </a:prstGeom>
          <a:noFill/>
          <a:ln cap="flat" cmpd="sng" w="9525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4" name="Google Shape;274;p59"/>
          <p:cNvPicPr preferRelativeResize="0"/>
          <p:nvPr/>
        </p:nvPicPr>
        <p:blipFill rotWithShape="1">
          <a:blip r:embed="rId4">
            <a:alphaModFix/>
          </a:blip>
          <a:srcRect b="28186" l="0" r="0" t="0"/>
          <a:stretch/>
        </p:blipFill>
        <p:spPr>
          <a:xfrm>
            <a:off x="367125" y="4488177"/>
            <a:ext cx="497624" cy="5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5089">
            <a:off x="5578403" y="4044499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0961">
            <a:off x="6780127" y="3321729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9748">
            <a:off x="6424402" y="4214205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2" name="Google Shape;28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0">
            <a:off x="374860" y="3729420"/>
            <a:ext cx="1558375" cy="155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3" name="Google Shape;28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93060" y="3628633"/>
            <a:ext cx="1140428" cy="11404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4" name="Google Shape;2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170498" y="4172884"/>
            <a:ext cx="985622" cy="985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5" name="Google Shape;28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-137380" y="4431128"/>
            <a:ext cx="596411" cy="5964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6" name="Google Shape;2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33">
            <a:off x="594403" y="4985392"/>
            <a:ext cx="622391" cy="622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7" name="Google Shape;28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0">
            <a:off x="1150148" y="2875145"/>
            <a:ext cx="1558375" cy="155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868348" y="2774358"/>
            <a:ext cx="1140428" cy="11404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945786" y="3318609"/>
            <a:ext cx="985622" cy="985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637908" y="3576853"/>
            <a:ext cx="596411" cy="5964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1" name="Google Shape;29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33">
            <a:off x="1369691" y="4131117"/>
            <a:ext cx="622391" cy="622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2" name="Google Shape;29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0">
            <a:off x="-123552" y="2555245"/>
            <a:ext cx="1558375" cy="155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-405352" y="2454458"/>
            <a:ext cx="1140428" cy="11404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4" name="Google Shape;29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-327914" y="2998709"/>
            <a:ext cx="985622" cy="985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5" name="Google Shape;29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-635792" y="3256953"/>
            <a:ext cx="596411" cy="5964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33">
            <a:off x="95991" y="3811217"/>
            <a:ext cx="622391" cy="622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7" name="Google Shape;297;p60"/>
          <p:cNvSpPr txBox="1"/>
          <p:nvPr>
            <p:ph type="title"/>
          </p:nvPr>
        </p:nvSpPr>
        <p:spPr>
          <a:xfrm>
            <a:off x="1235400" y="116400"/>
            <a:ext cx="6673200" cy="11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lots of Git repos?</a:t>
            </a:r>
            <a:endParaRPr/>
          </a:p>
        </p:txBody>
      </p:sp>
      <p:pic>
        <p:nvPicPr>
          <p:cNvPr id="298" name="Google Shape;29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775" y="1301700"/>
            <a:ext cx="512200" cy="5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60"/>
          <p:cNvPicPr preferRelativeResize="0"/>
          <p:nvPr/>
        </p:nvPicPr>
        <p:blipFill rotWithShape="1">
          <a:blip r:embed="rId5">
            <a:alphaModFix/>
          </a:blip>
          <a:srcRect b="28186" l="0" r="0" t="0"/>
          <a:stretch/>
        </p:blipFill>
        <p:spPr>
          <a:xfrm>
            <a:off x="4036899" y="1679456"/>
            <a:ext cx="1070200" cy="112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025" y="1309150"/>
            <a:ext cx="512200" cy="497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005650"/>
            <a:ext cx="8831933" cy="380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7382">
            <a:off x="6785035" y="1267524"/>
            <a:ext cx="1006603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62222">
            <a:off x="7537676" y="1591356"/>
            <a:ext cx="1006603" cy="977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4" name="Google Shape;3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1007">
            <a:off x="7145084" y="2197773"/>
            <a:ext cx="1006602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5" name="Google Shape;3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52624">
            <a:off x="6810494" y="2735524"/>
            <a:ext cx="1338725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83836">
            <a:off x="6988244" y="3679694"/>
            <a:ext cx="1338724" cy="1299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7787">
            <a:off x="7892697" y="2608014"/>
            <a:ext cx="1338726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8" name="Google Shape;30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69001">
            <a:off x="7843773" y="3567523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9" name="Google Shape;3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52620">
            <a:off x="7585408" y="1751974"/>
            <a:ext cx="1006604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0" name="Google Shape;31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83832">
            <a:off x="7719063" y="2461910"/>
            <a:ext cx="1006601" cy="977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1" name="Google Shape;31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7778">
            <a:off x="8399130" y="1656100"/>
            <a:ext cx="1006604" cy="977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2" name="Google Shape;31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68994">
            <a:off x="8362345" y="2377569"/>
            <a:ext cx="1006602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3" name="Google Shape;3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871">
            <a:off x="6826167" y="2367392"/>
            <a:ext cx="1006603" cy="977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4" name="Google Shape;3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5085">
            <a:off x="6723747" y="3082501"/>
            <a:ext cx="1006601" cy="977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5" name="Google Shape;31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0970">
            <a:off x="7627336" y="2539041"/>
            <a:ext cx="1006604" cy="977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9757">
            <a:off x="7359862" y="3210107"/>
            <a:ext cx="1006602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7" name="Google Shape;31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7377">
            <a:off x="7380850" y="3790925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8" name="Google Shape;3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6164">
            <a:off x="7062700" y="4697476"/>
            <a:ext cx="1338724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9" name="Google Shape;3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62212">
            <a:off x="8381820" y="4221600"/>
            <a:ext cx="1338725" cy="1299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0" name="Google Shape;3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0999">
            <a:off x="7859696" y="5028097"/>
            <a:ext cx="1338724" cy="1299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1" name="Google Shape;3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7382">
            <a:off x="8646585" y="3265174"/>
            <a:ext cx="1006603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2" name="Google Shape;32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6166">
            <a:off x="8407365" y="3946823"/>
            <a:ext cx="1006601" cy="97735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3" name="Google Shape;32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62222">
            <a:off x="9399226" y="3589006"/>
            <a:ext cx="1006603" cy="977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4" name="Google Shape;32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1007">
            <a:off x="9006634" y="4195423"/>
            <a:ext cx="1006602" cy="9773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5" name="Google Shape;32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877362" y="1415200"/>
            <a:ext cx="1389300" cy="1389300"/>
          </a:xfrm>
          <a:prstGeom prst="ellipse">
            <a:avLst/>
          </a:prstGeom>
          <a:noFill/>
          <a:ln cap="flat" cmpd="sng" w="9525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0">
            <a:off x="699023" y="1950470"/>
            <a:ext cx="1558375" cy="1558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417223" y="1849683"/>
            <a:ext cx="1140428" cy="114042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8" name="Google Shape;32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494661" y="2393934"/>
            <a:ext cx="985622" cy="9856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9" name="Google Shape;32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71">
            <a:off x="186783" y="2652178"/>
            <a:ext cx="596411" cy="5964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1433">
            <a:off x="918566" y="3206442"/>
            <a:ext cx="622391" cy="62240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1471">
            <a:off x="-635792" y="3256953"/>
            <a:ext cx="596411" cy="5964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6" name="Google Shape;336;p61"/>
          <p:cNvSpPr txBox="1"/>
          <p:nvPr>
            <p:ph type="title"/>
          </p:nvPr>
        </p:nvSpPr>
        <p:spPr>
          <a:xfrm>
            <a:off x="1235400" y="116400"/>
            <a:ext cx="6673200" cy="11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one Argo instance enough?</a:t>
            </a:r>
            <a:endParaRPr/>
          </a:p>
        </p:txBody>
      </p:sp>
      <p:pic>
        <p:nvPicPr>
          <p:cNvPr id="337" name="Google Shape;33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80300"/>
            <a:ext cx="8831933" cy="380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62222">
            <a:off x="9399226" y="3589006"/>
            <a:ext cx="1006603" cy="977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9" name="Google Shape;33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413213" y="1416600"/>
            <a:ext cx="2310300" cy="2310300"/>
          </a:xfrm>
          <a:prstGeom prst="ellipse">
            <a:avLst/>
          </a:prstGeom>
          <a:noFill/>
          <a:ln cap="flat" cmpd="sng" w="9525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1471">
            <a:off x="-635792" y="3256953"/>
            <a:ext cx="596411" cy="59641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5" name="Google Shape;345;p62"/>
          <p:cNvSpPr txBox="1"/>
          <p:nvPr>
            <p:ph type="title"/>
          </p:nvPr>
        </p:nvSpPr>
        <p:spPr>
          <a:xfrm>
            <a:off x="1235400" y="116400"/>
            <a:ext cx="6673200" cy="11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do you need many?</a:t>
            </a:r>
            <a:endParaRPr/>
          </a:p>
        </p:txBody>
      </p:sp>
      <p:pic>
        <p:nvPicPr>
          <p:cNvPr id="346" name="Google Shape;34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80300"/>
            <a:ext cx="8831933" cy="380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62222">
            <a:off x="9399226" y="3589006"/>
            <a:ext cx="1006603" cy="9773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8" name="Google Shape;34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073451" y="1435350"/>
            <a:ext cx="2310300" cy="2310300"/>
          </a:xfrm>
          <a:prstGeom prst="ellipse">
            <a:avLst/>
          </a:prstGeom>
          <a:noFill/>
          <a:ln cap="flat" cmpd="sng" w="9525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2975" y="1397850"/>
            <a:ext cx="2310300" cy="2310300"/>
          </a:xfrm>
          <a:prstGeom prst="ellipse">
            <a:avLst/>
          </a:prstGeom>
          <a:noFill/>
          <a:ln cap="flat" cmpd="sng" w="9525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0" name="Google Shape;350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413213" y="1416600"/>
            <a:ext cx="2310300" cy="2310300"/>
          </a:xfrm>
          <a:prstGeom prst="ellipse">
            <a:avLst/>
          </a:prstGeom>
          <a:noFill/>
          <a:ln cap="flat" cmpd="sng" w="9525">
            <a:solidFill>
              <a:srgbClr val="0A617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/>
          <p:nvPr>
            <p:ph type="title"/>
          </p:nvPr>
        </p:nvSpPr>
        <p:spPr>
          <a:xfrm>
            <a:off x="238800" y="210425"/>
            <a:ext cx="5178000" cy="44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/>
              <a:t>kind</a:t>
            </a:r>
            <a:r>
              <a:rPr lang="en"/>
              <a:t> of things might you experience?</a:t>
            </a:r>
            <a:br>
              <a:rPr lang="en"/>
            </a:br>
            <a:endParaRPr/>
          </a:p>
          <a:p>
            <a:pPr indent="-395816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33"/>
              <a:buChar char="●"/>
            </a:pPr>
            <a:r>
              <a:rPr b="0" lang="en" sz="2633"/>
              <a:t>Slow reconciliation times</a:t>
            </a:r>
            <a:endParaRPr b="0" sz="2633"/>
          </a:p>
          <a:p>
            <a:pPr indent="-395816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33"/>
              <a:buChar char="●"/>
            </a:pPr>
            <a:r>
              <a:rPr b="0" lang="en" sz="2633"/>
              <a:t>Template rendering times continue to increase</a:t>
            </a:r>
            <a:endParaRPr b="0" sz="2633"/>
          </a:p>
          <a:p>
            <a:pPr indent="-395816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633"/>
              <a:buChar char="●"/>
            </a:pPr>
            <a:r>
              <a:rPr b="0" lang="en" sz="2633"/>
              <a:t>Client-side web UI unresponsiveness</a:t>
            </a:r>
            <a:endParaRPr b="0" sz="2633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900">
              <a:solidFill>
                <a:srgbClr val="FF9900"/>
              </a:solidFill>
              <a:latin typeface="Monoton"/>
              <a:ea typeface="Monoton"/>
              <a:cs typeface="Monoton"/>
              <a:sym typeface="Monoton"/>
            </a:endParaRPr>
          </a:p>
        </p:txBody>
      </p:sp>
      <p:pic>
        <p:nvPicPr>
          <p:cNvPr id="356" name="Google Shape;3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1275" y="1330238"/>
            <a:ext cx="3661325" cy="36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3"/>
          <p:cNvSpPr txBox="1"/>
          <p:nvPr>
            <p:ph type="title"/>
          </p:nvPr>
        </p:nvSpPr>
        <p:spPr>
          <a:xfrm>
            <a:off x="5628388" y="1205588"/>
            <a:ext cx="274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fine..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defresh">
  <a:themeElements>
    <a:clrScheme name="Simple Light">
      <a:dk1>
        <a:srgbClr val="172B4D"/>
      </a:dk1>
      <a:lt1>
        <a:srgbClr val="FFFFFF"/>
      </a:lt1>
      <a:dk2>
        <a:srgbClr val="595959"/>
      </a:dk2>
      <a:lt2>
        <a:srgbClr val="EEEEEE"/>
      </a:lt2>
      <a:accent1>
        <a:srgbClr val="E9F7F5"/>
      </a:accent1>
      <a:accent2>
        <a:srgbClr val="92D8D3"/>
      </a:accent2>
      <a:accent3>
        <a:srgbClr val="C1EBEC"/>
      </a:accent3>
      <a:accent4>
        <a:srgbClr val="08B1AB"/>
      </a:accent4>
      <a:accent5>
        <a:srgbClr val="8B91E4"/>
      </a:accent5>
      <a:accent6>
        <a:srgbClr val="EF6C34"/>
      </a:accent6>
      <a:hlink>
        <a:srgbClr val="F7AC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